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29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259" r:id="rId26"/>
    <p:sldId id="283" r:id="rId27"/>
    <p:sldId id="261" r:id="rId28"/>
    <p:sldId id="317" r:id="rId29"/>
    <p:sldId id="318" r:id="rId30"/>
    <p:sldId id="319" r:id="rId31"/>
    <p:sldId id="320" r:id="rId32"/>
    <p:sldId id="321" r:id="rId33"/>
    <p:sldId id="272" r:id="rId34"/>
    <p:sldId id="276" r:id="rId35"/>
    <p:sldId id="277" r:id="rId36"/>
    <p:sldId id="274" r:id="rId37"/>
    <p:sldId id="265" r:id="rId38"/>
    <p:sldId id="266" r:id="rId39"/>
    <p:sldId id="267" r:id="rId40"/>
    <p:sldId id="268" r:id="rId41"/>
    <p:sldId id="262" r:id="rId42"/>
    <p:sldId id="278" r:id="rId43"/>
    <p:sldId id="279" r:id="rId44"/>
    <p:sldId id="281" r:id="rId45"/>
    <p:sldId id="314" r:id="rId46"/>
    <p:sldId id="280" r:id="rId47"/>
    <p:sldId id="287" r:id="rId48"/>
    <p:sldId id="324" r:id="rId49"/>
    <p:sldId id="333" r:id="rId50"/>
    <p:sldId id="28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5"/>
    <p:restoredTop sz="94606"/>
  </p:normalViewPr>
  <p:slideViewPr>
    <p:cSldViewPr snapToGrid="0" snapToObjects="1">
      <p:cViewPr varScale="1">
        <p:scale>
          <a:sx n="146" d="100"/>
          <a:sy n="146" d="100"/>
        </p:scale>
        <p:origin x="176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15/s3bucket.ya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15/BasicWebserverInVPC.ya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dk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docs.aws.amazon.com/AWSCloudFormation/latest/UserGuide/best-practic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0E9CF5-14DB-C248-8FA9-C6F66974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2434" y="274638"/>
            <a:ext cx="1033703" cy="10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99" y="4458789"/>
            <a:ext cx="5000891" cy="2231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(JSON/YAML) in a code editor.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900" dirty="0"/>
              <a:t>---</a:t>
            </a:r>
          </a:p>
          <a:p>
            <a:pPr marL="0" indent="0">
              <a:buNone/>
            </a:pPr>
            <a:r>
              <a:rPr lang="en-US" dirty="0" err="1"/>
              <a:t>AWSTemplateFormatVersion</a:t>
            </a:r>
            <a:r>
              <a:rPr lang="en-US" dirty="0"/>
              <a:t>: "2010-09-09"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Description: </a:t>
            </a:r>
            <a:r>
              <a:rPr lang="en-US" sz="2900" i="1" dirty="0">
                <a:solidFill>
                  <a:srgbClr val="FF0000"/>
                </a:solidFill>
              </a:rPr>
              <a:t>string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Metadata: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 </a:t>
            </a:r>
            <a:r>
              <a:rPr lang="en-US" sz="2900" i="1" dirty="0" err="1">
                <a:solidFill>
                  <a:srgbClr val="FF0000"/>
                </a:solidFill>
              </a:rPr>
              <a:t>TemplateMetadata</a:t>
            </a:r>
            <a:r>
              <a:rPr lang="en-US" sz="2900" i="1" dirty="0">
                <a:solidFill>
                  <a:srgbClr val="FF0000"/>
                </a:solidFill>
              </a:rPr>
              <a:t>: string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Parameters: 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parameters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Mappings: 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mappings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Conditions: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Resources: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resources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Outputs: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!Ref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Parameters: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i="1" dirty="0">
                <a:solidFill>
                  <a:srgbClr val="FF0000"/>
                </a:solidFill>
              </a:rPr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	Type: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</a:t>
            </a:r>
          </a:p>
          <a:p>
            <a:pPr marL="0" indent="0">
              <a:buNone/>
            </a:pPr>
            <a:r>
              <a:rPr lang="de-DE" dirty="0"/>
              <a:t>	 	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Parameters: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dirty="0" err="1"/>
              <a:t>InstanceTypeParameter</a:t>
            </a:r>
            <a:r>
              <a:rPr lang="en-US" sz="1800" b="1" dirty="0"/>
              <a:t>: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	Type: “String”</a:t>
            </a:r>
          </a:p>
          <a:p>
            <a:pPr marL="0" indent="0">
              <a:buNone/>
            </a:pPr>
            <a:r>
              <a:rPr lang="en-US" sz="1800" dirty="0"/>
              <a:t>		Default: “t2.micro”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AllowedValues</a:t>
            </a:r>
            <a:r>
              <a:rPr lang="en-US" sz="1800" dirty="0"/>
              <a:t>: [“t2.micro”, “t2.small”, “t2.medium”]</a:t>
            </a:r>
          </a:p>
          <a:p>
            <a:pPr marL="0" indent="0">
              <a:buNone/>
            </a:pPr>
            <a:r>
              <a:rPr lang="en-US" sz="1800" dirty="0"/>
              <a:t>		Description: “Enter the instance type (t2.micro, t2.small, or t2.medium).”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Resources:</a:t>
            </a:r>
          </a:p>
          <a:p>
            <a:pPr marL="400050" lvl="1" indent="0">
              <a:buNone/>
            </a:pPr>
            <a:r>
              <a:rPr lang="en-US" sz="1800" dirty="0"/>
              <a:t>Ec2Instance:</a:t>
            </a:r>
          </a:p>
          <a:p>
            <a:pPr marL="400050" lvl="1" indent="0">
              <a:buNone/>
            </a:pPr>
            <a:r>
              <a:rPr lang="en-US" sz="1800" dirty="0"/>
              <a:t>		Type: AWS::EC2::Instance</a:t>
            </a:r>
          </a:p>
          <a:p>
            <a:pPr marL="400050" lvl="1" indent="0">
              <a:buNone/>
            </a:pPr>
            <a:r>
              <a:rPr lang="en-US" sz="1800" dirty="0"/>
              <a:t>		Properties</a:t>
            </a:r>
          </a:p>
          <a:p>
            <a:pPr marL="400050" lvl="1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InstanceType</a:t>
            </a:r>
            <a:r>
              <a:rPr lang="en-US" sz="1800" dirty="0"/>
              <a:t>: !Ref </a:t>
            </a:r>
            <a:r>
              <a:rPr lang="en-US" sz="1800" b="1" dirty="0" err="1"/>
              <a:t>InstanceTypeParameter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ImageId</a:t>
            </a:r>
            <a:r>
              <a:rPr lang="en-US" sz="1800" dirty="0"/>
              <a:t>: “ami-398de234”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Outputs:</a:t>
            </a:r>
          </a:p>
          <a:p>
            <a:pPr marL="0" indent="0">
              <a:buNone/>
            </a:pPr>
            <a:r>
              <a:rPr lang="es-ES_tradnl" i="1" dirty="0">
                <a:solidFill>
                  <a:srgbClr val="FF0000"/>
                </a:solidFill>
              </a:rPr>
              <a:t>	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ID: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    		</a:t>
            </a:r>
            <a:r>
              <a:rPr lang="es-ES_tradnl" dirty="0" err="1"/>
              <a:t>Description</a:t>
            </a:r>
            <a:r>
              <a:rPr lang="es-ES_tradnl" dirty="0"/>
              <a:t>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es-ES_tradnl" dirty="0"/>
              <a:t>    		</a:t>
            </a:r>
            <a:r>
              <a:rPr lang="es-ES_tradnl" dirty="0" err="1"/>
              <a:t>Value</a:t>
            </a:r>
            <a:r>
              <a:rPr lang="es-ES_tradnl" dirty="0"/>
              <a:t>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to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Outputs:</a:t>
            </a:r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/>
              <a:t>BackupLoadBalancerDNSName</a:t>
            </a:r>
            <a:r>
              <a:rPr lang="de-DE" sz="1800" dirty="0"/>
              <a:t>:</a:t>
            </a:r>
          </a:p>
          <a:p>
            <a:pPr marL="400050" lvl="1" indent="0">
              <a:buNone/>
            </a:pPr>
            <a:r>
              <a:rPr lang="de-DE" sz="1800" dirty="0"/>
              <a:t>  	Description: "The </a:t>
            </a:r>
            <a:r>
              <a:rPr lang="de-DE" sz="1800" dirty="0" err="1"/>
              <a:t>DNSName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backup</a:t>
            </a:r>
            <a:r>
              <a:rPr lang="de-DE" sz="1800" dirty="0"/>
              <a:t> </a:t>
            </a:r>
            <a:r>
              <a:rPr lang="de-DE" sz="1800" dirty="0" err="1"/>
              <a:t>load</a:t>
            </a:r>
            <a:r>
              <a:rPr lang="de-DE" sz="1800" dirty="0"/>
              <a:t> </a:t>
            </a:r>
            <a:r>
              <a:rPr lang="de-DE" sz="1800" dirty="0" err="1"/>
              <a:t>balancer</a:t>
            </a:r>
            <a:r>
              <a:rPr lang="de-DE" sz="1800" dirty="0"/>
              <a:t>"</a:t>
            </a:r>
          </a:p>
          <a:p>
            <a:pPr marL="400050" lvl="1" indent="0">
              <a:buNone/>
            </a:pPr>
            <a:r>
              <a:rPr lang="de-DE" sz="1800" dirty="0"/>
              <a:t>    	Value: !</a:t>
            </a:r>
            <a:r>
              <a:rPr lang="de-DE" sz="1800" dirty="0" err="1"/>
              <a:t>GetAtt</a:t>
            </a:r>
            <a:r>
              <a:rPr lang="de-DE" sz="1800" dirty="0"/>
              <a:t> </a:t>
            </a:r>
            <a:r>
              <a:rPr lang="de-DE" sz="1800" dirty="0" err="1"/>
              <a:t>BackupLoadBalancer.DNSName</a:t>
            </a:r>
            <a:endParaRPr lang="de-DE" sz="1800" dirty="0"/>
          </a:p>
          <a:p>
            <a:pPr marL="400050" lvl="1" indent="0">
              <a:buNone/>
            </a:pPr>
            <a:r>
              <a:rPr lang="de-DE" sz="1800" dirty="0"/>
              <a:t>    	</a:t>
            </a:r>
            <a:r>
              <a:rPr lang="de-DE" sz="1800" dirty="0" err="1"/>
              <a:t>Condition</a:t>
            </a:r>
            <a:r>
              <a:rPr lang="de-DE" sz="1800" dirty="0"/>
              <a:t>: "</a:t>
            </a:r>
            <a:r>
              <a:rPr lang="de-DE" sz="1800" dirty="0" err="1"/>
              <a:t>CreateProdResources</a:t>
            </a:r>
            <a:r>
              <a:rPr lang="de-DE" sz="1800" dirty="0"/>
              <a:t>"</a:t>
            </a:r>
          </a:p>
          <a:p>
            <a:pPr marL="0" indent="0">
              <a:buNone/>
            </a:pPr>
            <a:r>
              <a:rPr lang="de-DE" sz="1800" dirty="0"/>
              <a:t>  </a:t>
            </a:r>
          </a:p>
          <a:p>
            <a:pPr marL="0" indent="0">
              <a:buNone/>
            </a:pPr>
            <a:r>
              <a:rPr lang="de-DE" sz="1800" dirty="0"/>
              <a:t>  	</a:t>
            </a:r>
            <a:r>
              <a:rPr lang="de-DE" sz="1800" dirty="0" err="1"/>
              <a:t>InstanceID</a:t>
            </a:r>
            <a:r>
              <a:rPr lang="de-DE" sz="1800" dirty="0"/>
              <a:t>:</a:t>
            </a:r>
          </a:p>
          <a:p>
            <a:pPr marL="0" indent="0">
              <a:buNone/>
            </a:pPr>
            <a:r>
              <a:rPr lang="de-DE" sz="1800" dirty="0"/>
              <a:t>    		Description": "The Instance ID"</a:t>
            </a:r>
          </a:p>
          <a:p>
            <a:pPr marL="0" indent="0">
              <a:buNone/>
            </a:pPr>
            <a:r>
              <a:rPr lang="fr-FR" sz="1800" dirty="0"/>
              <a:t>    		Value: !</a:t>
            </a:r>
            <a:r>
              <a:rPr lang="fr-FR" sz="1800" dirty="0" err="1"/>
              <a:t>Ref</a:t>
            </a:r>
            <a:r>
              <a:rPr lang="fr-FR" sz="1800" dirty="0"/>
              <a:t> EC2Instance</a:t>
            </a:r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100" dirty="0"/>
              <a:t>Properties: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MyLBDNSName</a:t>
            </a:r>
            <a:r>
              <a:rPr lang="en-US" sz="2100" dirty="0"/>
              <a:t>: !</a:t>
            </a:r>
            <a:r>
              <a:rPr lang="en-US" sz="2100" dirty="0" err="1"/>
              <a:t>GetAtt</a:t>
            </a:r>
            <a:r>
              <a:rPr lang="en-US" sz="2100" dirty="0"/>
              <a:t> </a:t>
            </a:r>
            <a:r>
              <a:rPr lang="en-US" sz="2100" dirty="0" err="1"/>
              <a:t>MyLoadBalancer.DNSName</a:t>
            </a:r>
            <a:endParaRPr lang="en-US" sz="21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 (!Base64)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!Base64 “</a:t>
            </a:r>
            <a:r>
              <a:rPr lang="en-US" dirty="0" err="1"/>
              <a:t>sudo</a:t>
            </a:r>
            <a:r>
              <a:rPr lang="en-US" dirty="0"/>
              <a:t> yum update -y”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r>
              <a:rPr lang="en-US" b="1" dirty="0"/>
              <a:t> (!</a:t>
            </a:r>
            <a:r>
              <a:rPr lang="en-US" b="1" dirty="0" err="1"/>
              <a:t>FindInMap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FindInMap</a:t>
            </a:r>
            <a:r>
              <a:rPr lang="en-US" dirty="0"/>
              <a:t> [ </a:t>
            </a:r>
            <a:r>
              <a:rPr lang="en-US" dirty="0" err="1"/>
              <a:t>MapName</a:t>
            </a:r>
            <a:r>
              <a:rPr lang="en-US" dirty="0"/>
              <a:t>, </a:t>
            </a:r>
            <a:r>
              <a:rPr lang="en-US" dirty="0" err="1"/>
              <a:t>TopLevelKey</a:t>
            </a:r>
            <a:r>
              <a:rPr lang="en-US" dirty="0"/>
              <a:t>, </a:t>
            </a:r>
            <a:r>
              <a:rPr lang="en-US" dirty="0" err="1"/>
              <a:t>SecondLevelKey</a:t>
            </a:r>
            <a:r>
              <a:rPr lang="en-US" dirty="0"/>
              <a:t> 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r>
              <a:rPr lang="en-US" b="1" dirty="0"/>
              <a:t> (!</a:t>
            </a:r>
            <a:r>
              <a:rPr lang="en-US" b="1" dirty="0" err="1"/>
              <a:t>GetAtt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GetAtt</a:t>
            </a:r>
            <a:r>
              <a:rPr lang="en-US" dirty="0"/>
              <a:t> </a:t>
            </a:r>
            <a:r>
              <a:rPr lang="en-US" dirty="0" err="1"/>
              <a:t>MyLoadBalancer.DNSName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r>
              <a:rPr lang="en-US" b="1" dirty="0"/>
              <a:t> (!</a:t>
            </a:r>
            <a:r>
              <a:rPr lang="en-US" b="1" dirty="0" err="1"/>
              <a:t>GetAZs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GetAZs</a:t>
            </a:r>
            <a:r>
              <a:rPr lang="en-US" dirty="0"/>
              <a:t> “us-east-1”</a:t>
            </a:r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!</a:t>
            </a:r>
            <a:r>
              <a:rPr lang="pt-BR" dirty="0" err="1"/>
              <a:t>Join</a:t>
            </a:r>
            <a:r>
              <a:rPr lang="pt-BR" dirty="0"/>
              <a:t>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!Select [ "1", [ "apples", "grapes", "oranges", "mangoes" ] ]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!Ref 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!Equals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!If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!If: [“production”, “m3.xlarge”, “t2.micro”]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Mappings:</a:t>
            </a:r>
          </a:p>
          <a:p>
            <a:pPr marL="0" indent="0">
              <a:buNone/>
            </a:pPr>
            <a:r>
              <a:rPr lang="de-DE" dirty="0"/>
              <a:t>	Mapping01:</a:t>
            </a:r>
          </a:p>
          <a:p>
            <a:pPr marL="0" indent="0">
              <a:buNone/>
            </a:pPr>
            <a:r>
              <a:rPr lang="de-DE" dirty="0"/>
              <a:t>	 	Key01:</a:t>
            </a:r>
          </a:p>
          <a:p>
            <a:pPr marL="0" indent="0">
              <a:buNone/>
            </a:pPr>
            <a:r>
              <a:rPr lang="de-DE" dirty="0"/>
              <a:t>			Name: "Value01“</a:t>
            </a:r>
          </a:p>
          <a:p>
            <a:pPr marL="0" indent="0">
              <a:buNone/>
            </a:pPr>
            <a:r>
              <a:rPr lang="de-DE" dirty="0"/>
              <a:t>		 Key02:</a:t>
            </a:r>
          </a:p>
          <a:p>
            <a:pPr marL="0" indent="0">
              <a:buNone/>
            </a:pPr>
            <a:r>
              <a:rPr lang="de-DE" dirty="0"/>
              <a:t>			Name: "Value02“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2900" dirty="0"/>
              <a:t> </a:t>
            </a:r>
            <a:r>
              <a:rPr lang="de-DE" sz="2900" dirty="0" err="1"/>
              <a:t>Mappings</a:t>
            </a:r>
            <a:r>
              <a:rPr lang="de-DE" sz="2900" dirty="0"/>
              <a:t>:</a:t>
            </a:r>
          </a:p>
          <a:p>
            <a:pPr marL="0" indent="0">
              <a:buNone/>
            </a:pPr>
            <a:r>
              <a:rPr lang="de-DE" sz="2900" dirty="0"/>
              <a:t> 	</a:t>
            </a:r>
            <a:r>
              <a:rPr lang="de-DE" sz="2900" dirty="0" err="1"/>
              <a:t>RegionMap</a:t>
            </a:r>
            <a:r>
              <a:rPr lang="de-DE" sz="2900" dirty="0"/>
              <a:t>:</a:t>
            </a:r>
          </a:p>
          <a:p>
            <a:pPr marL="400050" lvl="1" indent="0">
              <a:buNone/>
            </a:pPr>
            <a:r>
              <a:rPr lang="en-US" sz="2900" dirty="0"/>
              <a:t>      us-east-1:</a:t>
            </a:r>
          </a:p>
          <a:p>
            <a:pPr marL="400050" lvl="1" indent="0">
              <a:buNone/>
            </a:pPr>
            <a:r>
              <a:rPr lang="en-US" sz="2900" dirty="0"/>
              <a:t>		32: "ami-6411e20d"</a:t>
            </a:r>
          </a:p>
          <a:p>
            <a:pPr marL="400050" lvl="1" indent="0">
              <a:buNone/>
            </a:pPr>
            <a:r>
              <a:rPr lang="en-US" sz="2900" dirty="0"/>
              <a:t>		64: "ami-7a11e213"</a:t>
            </a:r>
          </a:p>
          <a:p>
            <a:pPr marL="400050" lvl="1" indent="0">
              <a:buNone/>
            </a:pPr>
            <a:r>
              <a:rPr lang="fr-FR" sz="2900" dirty="0"/>
              <a:t>      us-west-1:</a:t>
            </a:r>
          </a:p>
          <a:p>
            <a:pPr marL="400050" lvl="1" indent="0">
              <a:buNone/>
            </a:pPr>
            <a:r>
              <a:rPr lang="fr-FR" sz="2900" dirty="0"/>
              <a:t>		32: "ami-c9c7978c"</a:t>
            </a:r>
          </a:p>
          <a:p>
            <a:pPr marL="400050" lvl="1" indent="0">
              <a:buNone/>
            </a:pPr>
            <a:r>
              <a:rPr lang="fr-FR" sz="2900" dirty="0"/>
              <a:t>		64: "ami-cfc7978a"</a:t>
            </a:r>
          </a:p>
          <a:p>
            <a:pPr marL="0" indent="0">
              <a:buNone/>
            </a:pPr>
            <a:endParaRPr lang="de-DE" sz="2900" dirty="0"/>
          </a:p>
          <a:p>
            <a:pPr marL="0" indent="0">
              <a:buNone/>
            </a:pPr>
            <a:r>
              <a:rPr lang="en-US" sz="2900" dirty="0"/>
              <a:t>  Resources:</a:t>
            </a:r>
          </a:p>
          <a:p>
            <a:pPr marL="0" indent="0">
              <a:buNone/>
            </a:pPr>
            <a:r>
              <a:rPr lang="de-DE" sz="2900" dirty="0"/>
              <a:t>  	myEC2Instance:</a:t>
            </a:r>
          </a:p>
          <a:p>
            <a:pPr marL="0" indent="0">
              <a:buNone/>
            </a:pPr>
            <a:r>
              <a:rPr lang="de-DE" sz="2900" dirty="0"/>
              <a:t>     		Type: AWS::EC2::Instance</a:t>
            </a:r>
          </a:p>
          <a:p>
            <a:pPr marL="0" indent="0">
              <a:buNone/>
            </a:pPr>
            <a:r>
              <a:rPr lang="en-US" sz="2900" dirty="0"/>
              <a:t>      		Properties:</a:t>
            </a:r>
          </a:p>
          <a:p>
            <a:pPr marL="0" indent="0">
              <a:buNone/>
            </a:pPr>
            <a:r>
              <a:rPr lang="en-US" sz="2900" dirty="0"/>
              <a:t>        			</a:t>
            </a:r>
            <a:r>
              <a:rPr lang="en-US" sz="2900" dirty="0" err="1"/>
              <a:t>ImageId</a:t>
            </a:r>
            <a:r>
              <a:rPr lang="en-US" sz="2900" dirty="0"/>
              <a:t>: !</a:t>
            </a:r>
            <a:r>
              <a:rPr lang="en-US" sz="2900" dirty="0" err="1"/>
              <a:t>FindInMap</a:t>
            </a:r>
            <a:r>
              <a:rPr lang="en-US" sz="2900" dirty="0"/>
              <a:t> [ "</a:t>
            </a:r>
            <a:r>
              <a:rPr lang="en-US" sz="2900" dirty="0" err="1"/>
              <a:t>RegionMap</a:t>
            </a:r>
            <a:r>
              <a:rPr lang="en-US" sz="2900" dirty="0"/>
              <a:t>", !Ref "AWS::Region", "32"]</a:t>
            </a:r>
          </a:p>
          <a:p>
            <a:pPr marL="0" indent="0">
              <a:buNone/>
            </a:pPr>
            <a:r>
              <a:rPr lang="en-US" sz="2900" dirty="0"/>
              <a:t>       			</a:t>
            </a:r>
            <a:r>
              <a:rPr lang="en-US" sz="2900" dirty="0" err="1"/>
              <a:t>InstanceType</a:t>
            </a:r>
            <a:r>
              <a:rPr lang="en-US" sz="2900" dirty="0"/>
              <a:t>: "m1.small"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Parameters: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EnvType</a:t>
            </a:r>
            <a:r>
              <a:rPr lang="en-US" sz="4300" dirty="0"/>
              <a:t>:</a:t>
            </a:r>
          </a:p>
          <a:p>
            <a:pPr marL="0" indent="0">
              <a:buNone/>
            </a:pPr>
            <a:r>
              <a:rPr lang="en-US" sz="4300" dirty="0"/>
              <a:t>		Description: “Environment type.”</a:t>
            </a:r>
          </a:p>
          <a:p>
            <a:pPr marL="0" indent="0">
              <a:buNone/>
            </a:pPr>
            <a:r>
              <a:rPr lang="en-US" sz="4300" dirty="0"/>
              <a:t>		Default: “dev”</a:t>
            </a:r>
          </a:p>
          <a:p>
            <a:pPr marL="0" indent="0">
              <a:buNone/>
            </a:pPr>
            <a:r>
              <a:rPr lang="en-US" sz="4300" dirty="0"/>
              <a:t>		Type: “String”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AllowedValues</a:t>
            </a:r>
            <a:r>
              <a:rPr lang="en-US" sz="4300" dirty="0"/>
              <a:t>: [“prod”, “dev”]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ConstraintDescription</a:t>
            </a:r>
            <a:r>
              <a:rPr lang="en-US" sz="4300" dirty="0"/>
              <a:t>: “Must specify prod or dev.”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Conditions: 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b="1" dirty="0" err="1"/>
              <a:t>CreateProdResources</a:t>
            </a:r>
            <a:r>
              <a:rPr lang="en-US" sz="4300" dirty="0"/>
              <a:t>: !Equals [ !Ref “</a:t>
            </a:r>
            <a:r>
              <a:rPr lang="en-US" sz="4300" dirty="0" err="1"/>
              <a:t>EnvType</a:t>
            </a:r>
            <a:r>
              <a:rPr lang="en-US" sz="4300" dirty="0"/>
              <a:t>”, “prod”]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 err="1"/>
              <a:t>MountPoint</a:t>
            </a:r>
            <a:r>
              <a:rPr lang="en-US" sz="4300" dirty="0"/>
              <a:t>:</a:t>
            </a:r>
          </a:p>
          <a:p>
            <a:pPr marL="0" indent="0">
              <a:buNone/>
            </a:pPr>
            <a:r>
              <a:rPr lang="en-US" sz="4300" dirty="0"/>
              <a:t>	Type: AWS::EC2:VolumeAttachment</a:t>
            </a:r>
          </a:p>
          <a:p>
            <a:pPr marL="0" indent="0">
              <a:buNone/>
            </a:pPr>
            <a:r>
              <a:rPr lang="en-US" sz="4300" dirty="0"/>
              <a:t>	Condition: “</a:t>
            </a:r>
            <a:r>
              <a:rPr lang="en-US" sz="4300" b="1" dirty="0" err="1"/>
              <a:t>CreateProdResources</a:t>
            </a:r>
            <a:r>
              <a:rPr lang="en-US" sz="4300" dirty="0"/>
              <a:t>”</a:t>
            </a:r>
          </a:p>
          <a:p>
            <a:pPr marL="0" indent="0">
              <a:buNone/>
            </a:pPr>
            <a:r>
              <a:rPr lang="en-US" sz="4300" dirty="0"/>
              <a:t>	Properties: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InstanceId</a:t>
            </a:r>
            <a:r>
              <a:rPr lang="en-US" sz="4300" dirty="0"/>
              <a:t>: !Ref EC2Instance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VolumeId</a:t>
            </a:r>
            <a:r>
              <a:rPr lang="en-US" sz="4300" dirty="0"/>
              <a:t>: !Ref </a:t>
            </a:r>
            <a:r>
              <a:rPr lang="en-US" sz="4300" dirty="0" err="1"/>
              <a:t>NewVolume</a:t>
            </a:r>
            <a:endParaRPr lang="en-US" sz="4300" dirty="0"/>
          </a:p>
          <a:p>
            <a:pPr marL="0" indent="0">
              <a:buNone/>
            </a:pPr>
            <a:r>
              <a:rPr lang="en-US" sz="4300" dirty="0"/>
              <a:t>		Device: “/dev/</a:t>
            </a:r>
            <a:r>
              <a:rPr lang="en-US" sz="4300" dirty="0" err="1"/>
              <a:t>sdh</a:t>
            </a:r>
            <a:r>
              <a:rPr lang="en-US" sz="4300" dirty="0"/>
              <a:t>”</a:t>
            </a:r>
          </a:p>
          <a:p>
            <a:pPr marL="0" indent="0">
              <a:buNone/>
            </a:pPr>
            <a:r>
              <a:rPr lang="en-US" sz="4300" dirty="0"/>
              <a:t>	}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300" i="1" dirty="0"/>
              <a:t>If </a:t>
            </a:r>
            <a:r>
              <a:rPr lang="en-US" sz="4300" i="1" dirty="0" err="1"/>
              <a:t>EnvType</a:t>
            </a:r>
            <a:r>
              <a:rPr lang="en-US" sz="4300" i="1" dirty="0"/>
              <a:t> input parameter = prod, create the </a:t>
            </a:r>
            <a:r>
              <a:rPr lang="en-US" sz="4300" i="1" dirty="0" err="1"/>
              <a:t>MountPoint</a:t>
            </a:r>
            <a:r>
              <a:rPr lang="en-US" sz="4300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625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Resources:</a:t>
            </a:r>
          </a:p>
          <a:p>
            <a:pPr marL="0" indent="0">
              <a:buNone/>
            </a:pPr>
            <a:r>
              <a:rPr lang="ro-RO" dirty="0"/>
              <a:t>    </a:t>
            </a:r>
            <a:r>
              <a:rPr lang="ro-RO" i="1" dirty="0" err="1">
                <a:solidFill>
                  <a:srgbClr val="FF0000"/>
                </a:solidFill>
              </a:rPr>
              <a:t>Logical</a:t>
            </a:r>
            <a:r>
              <a:rPr lang="ro-RO" i="1" dirty="0">
                <a:solidFill>
                  <a:srgbClr val="FF0000"/>
                </a:solidFill>
              </a:rPr>
              <a:t> ID: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        Type: 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endParaRPr lang="en-US" dirty="0"/>
          </a:p>
          <a:p>
            <a:pPr marL="0" indent="0">
              <a:buNone/>
            </a:pPr>
            <a:r>
              <a:rPr lang="de-DE" dirty="0"/>
              <a:t>        Properties: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 err="1"/>
              <a:t>DependsOn</a:t>
            </a:r>
            <a:r>
              <a:rPr lang="en-US" dirty="0"/>
              <a:t>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Properties:</a:t>
            </a:r>
          </a:p>
          <a:p>
            <a:pPr marL="0" indent="0">
              <a:buNone/>
            </a:pPr>
            <a:r>
              <a:rPr lang="en-US" sz="2200" dirty="0"/>
              <a:t>    String: "one-string-value"</a:t>
            </a:r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Number</a:t>
            </a:r>
            <a:r>
              <a:rPr lang="ro-RO" sz="2200" dirty="0"/>
              <a:t>: 123</a:t>
            </a:r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LiteralList</a:t>
            </a:r>
            <a:r>
              <a:rPr lang="ro-RO" sz="2200" dirty="0"/>
              <a:t>: [ "first-value", "second-value" ]</a:t>
            </a:r>
          </a:p>
          <a:p>
            <a:pPr marL="0" indent="0">
              <a:buNone/>
            </a:pPr>
            <a:r>
              <a:rPr lang="ro-RO" sz="2200" dirty="0"/>
              <a:t>    Boolean: </a:t>
            </a:r>
            <a:r>
              <a:rPr lang="ro-RO" sz="2200" dirty="0" err="1"/>
              <a:t>true</a:t>
            </a:r>
            <a:endParaRPr lang="ro-RO" sz="2200" dirty="0"/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ReferenceForOneValue</a:t>
            </a:r>
            <a:r>
              <a:rPr lang="ro-RO" sz="2200" dirty="0"/>
              <a:t>:  !</a:t>
            </a:r>
            <a:r>
              <a:rPr lang="ro-RO" sz="2200" dirty="0" err="1"/>
              <a:t>Ref</a:t>
            </a:r>
            <a:r>
              <a:rPr lang="ro-RO" sz="2200" dirty="0"/>
              <a:t> </a:t>
            </a:r>
            <a:r>
              <a:rPr lang="ro-RO" sz="2200" dirty="0" err="1"/>
              <a:t>MyLogicalResourceName</a:t>
            </a:r>
            <a:endParaRPr lang="ro-RO" sz="2200" dirty="0"/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FunctionParams</a:t>
            </a:r>
            <a:r>
              <a:rPr lang="ro-RO" sz="2200" dirty="0"/>
              <a:t>: </a:t>
            </a:r>
            <a:r>
              <a:rPr lang="en-US" sz="2200" dirty="0"/>
              <a:t>!Join [ "%", [ "Key=", !Ref </a:t>
            </a:r>
            <a:r>
              <a:rPr lang="en-US" sz="2200" dirty="0" err="1"/>
              <a:t>MyParameter</a:t>
            </a:r>
            <a:r>
              <a:rPr lang="en-US" sz="2200" dirty="0"/>
              <a:t> ] ] 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400" dirty="0"/>
              <a:t>Resources</a:t>
            </a:r>
          </a:p>
          <a:p>
            <a:pPr marL="0" indent="0">
              <a:buNone/>
            </a:pPr>
            <a:r>
              <a:rPr lang="de-DE" sz="1400" dirty="0"/>
              <a:t>    Web1:</a:t>
            </a:r>
          </a:p>
          <a:p>
            <a:pPr marL="0" indent="0">
              <a:buNone/>
            </a:pPr>
            <a:r>
              <a:rPr lang="de-DE" sz="1400" dirty="0"/>
              <a:t>        Type: AWS::EC2::Instance</a:t>
            </a:r>
          </a:p>
          <a:p>
            <a:pPr marL="0" indent="0">
              <a:buNone/>
            </a:pPr>
            <a:r>
              <a:rPr lang="de-DE" sz="1400" dirty="0"/>
              <a:t>        Properties: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UserData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    !Base64 "</a:t>
            </a:r>
            <a:r>
              <a:rPr lang="de-DE" sz="1400" dirty="0" err="1"/>
              <a:t>Fn</a:t>
            </a:r>
            <a:r>
              <a:rPr lang="de-DE" sz="1400" dirty="0"/>
              <a:t>::</a:t>
            </a:r>
            <a:r>
              <a:rPr lang="de-DE" sz="1400" dirty="0" err="1"/>
              <a:t>Join</a:t>
            </a:r>
            <a:r>
              <a:rPr lang="de-DE" sz="1400" dirty="0"/>
              <a:t>": [ "", [ "Queue=", !</a:t>
            </a:r>
            <a:r>
              <a:rPr lang="de-DE" sz="1400" dirty="0" err="1"/>
              <a:t>Ref</a:t>
            </a:r>
            <a:r>
              <a:rPr lang="de-DE" sz="1400" dirty="0"/>
              <a:t> </a:t>
            </a:r>
            <a:r>
              <a:rPr lang="de-DE" sz="1400" dirty="0" err="1"/>
              <a:t>MyQueue</a:t>
            </a:r>
            <a:r>
              <a:rPr lang="de-DE" sz="1400" dirty="0"/>
              <a:t> ] ]</a:t>
            </a:r>
          </a:p>
          <a:p>
            <a:pPr marL="0" indent="0">
              <a:buNone/>
            </a:pPr>
            <a:r>
              <a:rPr lang="en-US" sz="1400" dirty="0"/>
              <a:t>            </a:t>
            </a:r>
            <a:r>
              <a:rPr lang="en-US" sz="1400" dirty="0" err="1"/>
              <a:t>AvailabilityZone</a:t>
            </a:r>
            <a:r>
              <a:rPr lang="en-US" sz="1400" dirty="0"/>
              <a:t>: "us-east-1a"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ImageId</a:t>
            </a:r>
            <a:r>
              <a:rPr lang="de-DE" sz="1400" dirty="0"/>
              <a:t>: "ami-20b65349"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</a:t>
            </a:r>
            <a:r>
              <a:rPr lang="de-DE" sz="1400" dirty="0" err="1"/>
              <a:t>MyQueue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Type: AWS::SQS::Queue</a:t>
            </a:r>
          </a:p>
          <a:p>
            <a:pPr marL="0" indent="0">
              <a:buNone/>
            </a:pPr>
            <a:r>
              <a:rPr lang="de-DE" sz="1400" dirty="0"/>
              <a:t>        Properties:</a:t>
            </a:r>
          </a:p>
          <a:p>
            <a:pPr marL="400050" lvl="1" indent="0">
              <a:buNone/>
            </a:pPr>
            <a:r>
              <a:rPr lang="en-US" sz="1400" dirty="0"/>
              <a:t>Tags: </a:t>
            </a:r>
          </a:p>
          <a:p>
            <a:pPr marL="400050" lvl="1" indent="0">
              <a:buNone/>
            </a:pPr>
            <a:r>
              <a:rPr lang="en-US" sz="1400" dirty="0"/>
              <a:t>	- Key: Project</a:t>
            </a:r>
          </a:p>
          <a:p>
            <a:pPr marL="400050" lvl="1" indent="0">
              <a:buNone/>
            </a:pPr>
            <a:r>
              <a:rPr lang="en-US" sz="1400" dirty="0"/>
              <a:t>	   Value: Fido</a:t>
            </a:r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https://s3.amazonaws.com/seis615/s3bucket.yaml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mr-IN" sz="2300" dirty="0">
                <a:latin typeface="+mj-lt"/>
              </a:rPr>
              <a:t> </a:t>
            </a:r>
            <a:r>
              <a:rPr lang="mr-IN" sz="2300" dirty="0" err="1">
                <a:latin typeface="+mj-lt"/>
              </a:rPr>
              <a:t>Outputs</a:t>
            </a:r>
            <a:r>
              <a:rPr lang="en-US" sz="2300" dirty="0">
                <a:latin typeface="+mj-lt"/>
              </a:rPr>
              <a:t>:</a:t>
            </a:r>
            <a:r>
              <a:rPr lang="mr-IN" sz="2300" dirty="0">
                <a:latin typeface="+mj-lt"/>
              </a:rPr>
              <a:t>    </a:t>
            </a:r>
            <a:endParaRPr lang="en-US" sz="2300" dirty="0">
              <a:latin typeface="+mj-lt"/>
            </a:endParaRPr>
          </a:p>
          <a:p>
            <a:pPr marL="457200" lvl="1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BucketUrl</a:t>
            </a:r>
            <a:r>
              <a:rPr lang="mr-IN" sz="2300" dirty="0"/>
              <a:t>:    </a:t>
            </a:r>
            <a:endParaRPr lang="en-US" sz="2300" dirty="0"/>
          </a:p>
          <a:p>
            <a:pPr marL="457200" lvl="1" indent="0">
              <a:buNone/>
            </a:pPr>
            <a:r>
              <a:rPr lang="en-US" sz="2300" dirty="0"/>
              <a:t>		</a:t>
            </a:r>
            <a:r>
              <a:rPr lang="mr-IN" sz="2300" dirty="0" err="1"/>
              <a:t>Value</a:t>
            </a:r>
            <a:r>
              <a:rPr lang="mr-IN" sz="2300" dirty="0"/>
              <a:t>:</a:t>
            </a:r>
            <a:r>
              <a:rPr lang="en-US" sz="2300" dirty="0"/>
              <a:t> !</a:t>
            </a:r>
            <a:r>
              <a:rPr lang="en-US" sz="2300" dirty="0" err="1"/>
              <a:t>GetAtt</a:t>
            </a:r>
            <a:r>
              <a:rPr lang="en-US" sz="2300" dirty="0"/>
              <a:t> </a:t>
            </a:r>
            <a:r>
              <a:rPr lang="en-US" sz="2300" dirty="0" err="1"/>
              <a:t>ClassBucket</a:t>
            </a:r>
            <a:r>
              <a:rPr lang="en-US" sz="2300" dirty="0"/>
              <a:t>.</a:t>
            </a:r>
            <a:r>
              <a:rPr lang="mr-IN" sz="2300" dirty="0" err="1"/>
              <a:t>WebsiteURL</a:t>
            </a:r>
            <a:r>
              <a:rPr lang="mr-IN" sz="2300" dirty="0"/>
              <a:t>      </a:t>
            </a:r>
            <a:endParaRPr lang="en-US" sz="2300" dirty="0"/>
          </a:p>
          <a:p>
            <a:pPr marL="457200" lvl="1" indent="0">
              <a:buNone/>
            </a:pPr>
            <a:r>
              <a:rPr lang="en-US" sz="2300" dirty="0"/>
              <a:t>		</a:t>
            </a:r>
            <a:r>
              <a:rPr lang="mr-IN" sz="2300" dirty="0" err="1"/>
              <a:t>Description</a:t>
            </a:r>
            <a:r>
              <a:rPr lang="mr-IN" sz="2300" dirty="0"/>
              <a:t>:</a:t>
            </a:r>
            <a:r>
              <a:rPr lang="en-US" sz="2300" dirty="0"/>
              <a:t> </a:t>
            </a:r>
            <a:r>
              <a:rPr lang="mr-IN" sz="2300" dirty="0"/>
              <a:t>"S3 </a:t>
            </a:r>
            <a:r>
              <a:rPr lang="mr-IN" sz="2300" dirty="0" err="1"/>
              <a:t>bucket</a:t>
            </a:r>
            <a:r>
              <a:rPr lang="en-US" sz="2300" dirty="0"/>
              <a:t> </a:t>
            </a:r>
            <a:r>
              <a:rPr lang="mr-IN" sz="2300" dirty="0" err="1"/>
              <a:t>website</a:t>
            </a:r>
            <a:r>
              <a:rPr lang="mr-IN" sz="2300" dirty="0"/>
              <a:t> </a:t>
            </a:r>
            <a:r>
              <a:rPr lang="mr-IN" sz="2300" dirty="0" err="1"/>
              <a:t>address</a:t>
            </a:r>
            <a:r>
              <a:rPr lang="mr-IN" sz="2300" dirty="0"/>
              <a:t>." </a:t>
            </a:r>
            <a:endParaRPr lang="en-US" sz="2300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 dirty="0"/>
              <a:t>: ami-031a2e82d50ed8905</a:t>
            </a:r>
          </a:p>
          <a:p>
            <a:pPr lvl="2"/>
            <a:r>
              <a:rPr lang="en-US" dirty="0"/>
              <a:t>Security Group:</a:t>
            </a:r>
          </a:p>
          <a:p>
            <a:pPr lvl="3"/>
            <a:r>
              <a:rPr lang="en-US" dirty="0"/>
              <a:t>Allow port 80 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https://s3.amazonaws.com/seis615/BasicWebserverInVPC.yaml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6B7E-8572-7247-BF4D-551F2A85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99E6-57FA-324E-9CC7-20FDC1510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AWS CDK allows you to build infrastructure using popular programming languages.</a:t>
            </a:r>
          </a:p>
          <a:p>
            <a:pPr lvl="1"/>
            <a:r>
              <a:rPr lang="en-US" dirty="0"/>
              <a:t>Python, JavaScript, C#, Java</a:t>
            </a:r>
          </a:p>
          <a:p>
            <a:pPr lvl="1"/>
            <a:endParaRPr lang="en-US" dirty="0"/>
          </a:p>
          <a:p>
            <a:r>
              <a:rPr lang="en-US" dirty="0"/>
              <a:t>Work with cloud resources like objects/classes and use programming constructs.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https://aws.amazon.com/cdk/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7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CloudFormation Best Practices guide</a:t>
            </a:r>
          </a:p>
          <a:p>
            <a:pPr lvl="1"/>
            <a:r>
              <a:rPr lang="en-US" sz="1600" dirty="0">
                <a:hlinkClick r:id="rId2"/>
              </a:rPr>
              <a:t>https://docs.aws.amazon.com/AWSCloudFormation/latest/UserGuide/best-practices.html</a:t>
            </a:r>
            <a:endParaRPr lang="en-US" dirty="0"/>
          </a:p>
          <a:p>
            <a:endParaRPr lang="en-US"/>
          </a:p>
          <a:p>
            <a:r>
              <a:rPr lang="en-US"/>
              <a:t>CloudFormation </a:t>
            </a:r>
            <a:r>
              <a:rPr lang="en-US" dirty="0"/>
              <a:t>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C6C89-4636-3841-92B6-1B6CD07A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642" y="857250"/>
            <a:ext cx="6674451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autoplay" value="null"/>
    <we:property name="endtime" value="null"/>
    <we:property name="starttime" value="null"/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19648</TotalTime>
  <Words>3417</Words>
  <Application>Microsoft Macintosh PowerPoint</Application>
  <PresentationFormat>On-screen Show (4:3)</PresentationFormat>
  <Paragraphs>607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DevOps &amp; Cloud Infrastructure SEIS 615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PowerPoint Presentation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Hands-on</vt:lpstr>
      <vt:lpstr>CloudFormation Hands-on</vt:lpstr>
      <vt:lpstr>AWS Cloud Development Kit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303</cp:revision>
  <dcterms:created xsi:type="dcterms:W3CDTF">2016-04-18T21:29:35Z</dcterms:created>
  <dcterms:modified xsi:type="dcterms:W3CDTF">2021-10-11T22:17:31Z</dcterms:modified>
</cp:coreProperties>
</file>